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1" r:id="rId2"/>
    <p:sldId id="342" r:id="rId3"/>
    <p:sldId id="257" r:id="rId4"/>
    <p:sldId id="258" r:id="rId5"/>
    <p:sldId id="33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跃" initials="于" lastIdx="1" clrIdx="0"/>
  <p:cmAuthor id="2" name="未知用户1" initials="未知用户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8A"/>
    <a:srgbClr val="C88017"/>
    <a:srgbClr val="E89DFF"/>
    <a:srgbClr val="E6A130"/>
    <a:srgbClr val="FFA11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4" y="128"/>
      </p:cViewPr>
      <p:guideLst>
        <p:guide orient="horz" pos="2160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4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slide" Target="slide4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slide" Target="slide5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slide" Target="slide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8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slide" Target="slide6.xml"/><Relationship Id="rId21" Type="http://schemas.openxmlformats.org/officeDocument/2006/relationships/slide" Target="slide17.xml"/><Relationship Id="rId7" Type="http://schemas.openxmlformats.org/officeDocument/2006/relationships/slide" Target="slide11.xml"/><Relationship Id="rId12" Type="http://schemas.openxmlformats.org/officeDocument/2006/relationships/image" Target="../media/image9.png"/><Relationship Id="rId17" Type="http://schemas.openxmlformats.org/officeDocument/2006/relationships/slide" Target="slide14.xml"/><Relationship Id="rId25" Type="http://schemas.openxmlformats.org/officeDocument/2006/relationships/slide" Target="slide12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24" Type="http://schemas.openxmlformats.org/officeDocument/2006/relationships/image" Target="../media/image15.png"/><Relationship Id="rId5" Type="http://schemas.openxmlformats.org/officeDocument/2006/relationships/slide" Target="slide10.xml"/><Relationship Id="rId15" Type="http://schemas.openxmlformats.org/officeDocument/2006/relationships/slide" Target="slide9.xml"/><Relationship Id="rId23" Type="http://schemas.openxmlformats.org/officeDocument/2006/relationships/slide" Target="slide16.xml"/><Relationship Id="rId10" Type="http://schemas.openxmlformats.org/officeDocument/2006/relationships/image" Target="../media/image8.png"/><Relationship Id="rId19" Type="http://schemas.openxmlformats.org/officeDocument/2006/relationships/slide" Target="slide15.xml"/><Relationship Id="rId4" Type="http://schemas.openxmlformats.org/officeDocument/2006/relationships/image" Target="../media/image5.png"/><Relationship Id="rId9" Type="http://schemas.openxmlformats.org/officeDocument/2006/relationships/slide" Target="slide13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1.xml"/><Relationship Id="rId3" Type="http://schemas.openxmlformats.org/officeDocument/2006/relationships/slide" Target="slide18.xml"/><Relationship Id="rId7" Type="http://schemas.openxmlformats.org/officeDocument/2006/relationships/slide" Target="slide23.xml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20.xml"/><Relationship Id="rId5" Type="http://schemas.openxmlformats.org/officeDocument/2006/relationships/slide" Target="slide22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slide" Target="slide19.xml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文本&#10;&#10;中度可信度描述已自动生成">
            <a:extLst>
              <a:ext uri="{FF2B5EF4-FFF2-40B4-BE49-F238E27FC236}">
                <a16:creationId xmlns:a16="http://schemas.microsoft.com/office/drawing/2014/main" id="{1ED1C2A8-2980-BADF-F6A4-6C414E88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515AC5-854C-697E-F81C-F909C0D46177}"/>
              </a:ext>
            </a:extLst>
          </p:cNvPr>
          <p:cNvSpPr txBox="1"/>
          <p:nvPr/>
        </p:nvSpPr>
        <p:spPr>
          <a:xfrm>
            <a:off x="7216775" y="2182813"/>
            <a:ext cx="38639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6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习题解答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2" descr="手机屏幕的截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467" y="1803401"/>
            <a:ext cx="8494942" cy="49485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" b="970"/>
          <a:stretch/>
        </p:blipFill>
        <p:spPr>
          <a:xfrm>
            <a:off x="508000" y="1898060"/>
            <a:ext cx="8884409" cy="48370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959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6-3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在各图中按给定的螺纹要素，标注螺纹的规定标记。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细牙普通螺纹，公称直径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，螺距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，左旋，中顶径公差带代号相同，均为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6H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，中等旋合长度。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9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4342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360" y="2114206"/>
            <a:ext cx="10116989" cy="4472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" r="3582"/>
          <a:stretch/>
        </p:blipFill>
        <p:spPr>
          <a:xfrm>
            <a:off x="557361" y="2038399"/>
            <a:ext cx="9703669" cy="44335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06475"/>
            <a:ext cx="11607800" cy="86177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</a:rPr>
              <a:t>6-3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在各图中按给定的螺纹要素，标注螺纹的规定标记。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锯齿形螺纹，公称直径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，导程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，双线，左旋。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5366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261" y="2317856"/>
            <a:ext cx="7193797" cy="45045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720" y="1917384"/>
            <a:ext cx="6471920" cy="485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06475"/>
            <a:ext cx="11607800" cy="959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</a:rPr>
              <a:t>6-3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在各图中按给定的螺纹要素，标注螺纹的规定标记。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非螺纹密封的圆柱管螺纹，公称直径为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1/2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，公差等级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级，右旋。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833225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6-4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解释螺纹标记的意义。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89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6390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400" y="1836000"/>
            <a:ext cx="11678850" cy="27816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400" y="1826683"/>
            <a:ext cx="11678850" cy="2785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6-5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根据管螺纹标记查表并填空。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1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741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25" y="1598006"/>
            <a:ext cx="10826517" cy="3945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600" y="3796853"/>
            <a:ext cx="10617200" cy="18631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056" y="1497013"/>
            <a:ext cx="4593677" cy="4757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8858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6-6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找出下列螺纹紧固件连接图中的错误。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endParaRPr lang="zh-CN" altLang="en-US" sz="20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37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" b="428"/>
          <a:stretch/>
        </p:blipFill>
        <p:spPr>
          <a:xfrm>
            <a:off x="6116208" y="1525084"/>
            <a:ext cx="4348592" cy="47318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8858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6-6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找出下列螺纹紧固件连接图中的错误。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endParaRPr lang="zh-CN" altLang="en-US" sz="20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6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9461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40" y="1524915"/>
            <a:ext cx="5372100" cy="500336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9385"/>
            <a:ext cx="2418956" cy="50161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048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966" y="1813576"/>
            <a:ext cx="4611316" cy="50444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" b="927"/>
          <a:stretch/>
        </p:blipFill>
        <p:spPr>
          <a:xfrm>
            <a:off x="3010779" y="1955228"/>
            <a:ext cx="4639994" cy="48621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912600" cy="4247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6-7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按要求画出下列螺纹紧固件连接图。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CC4EA5-760E-428A-B51A-5BB06C871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1470894"/>
            <a:ext cx="11513142" cy="49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6-7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按要求画出下列螺纹紧固件连接图。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0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1509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680" y="1932979"/>
            <a:ext cx="2180148" cy="4881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000" y="1932980"/>
            <a:ext cx="2239543" cy="48725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210BF-25AC-4277-BEE1-9E3A4020A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1431925"/>
            <a:ext cx="11348033" cy="501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47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6-7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按要求画出下列螺纹紧固件连接图。</a:t>
            </a:r>
            <a:endParaRPr lang="en-US" altLang="zh-CN" sz="2400" b="1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3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253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4085" y="1770904"/>
            <a:ext cx="2322268" cy="507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872C95-58F1-4571-8F2C-594D91FD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405792"/>
            <a:ext cx="11436938" cy="520727"/>
          </a:xfrm>
          <a:prstGeom prst="rect">
            <a:avLst/>
          </a:prstGeom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9"/>
          <a:stretch/>
        </p:blipFill>
        <p:spPr>
          <a:xfrm>
            <a:off x="4303969" y="1713983"/>
            <a:ext cx="2250579" cy="51294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动作按钮: 空白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CD2B101-FB44-8B5C-4938-ADCCCA8BEEA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 descr="图片包含 表格&#10;&#10;描述已自动生成">
            <a:extLst>
              <a:ext uri="{FF2B5EF4-FFF2-40B4-BE49-F238E27FC236}">
                <a16:creationId xmlns:a16="http://schemas.microsoft.com/office/drawing/2014/main" id="{05A5D41A-9A3F-FFCC-604A-8B31DD61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355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830" y="1584000"/>
            <a:ext cx="7679342" cy="53912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9200" y="1735200"/>
            <a:ext cx="7541777" cy="49564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7116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6-8</a:t>
            </a: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已知直齿圆柱齿轮模数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m=3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，齿数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Z=20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，倒角为，求齿轮的分度圆、齿顶圆和齿根圆直径，完成齿轮的两视图。</a:t>
            </a:r>
            <a:endParaRPr lang="zh-CN" altLang="en-US" sz="20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9F985BC-D474-238E-9F38-05EF064427E6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4581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1851" y="1826687"/>
            <a:ext cx="6176886" cy="493539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200" y="1850400"/>
            <a:ext cx="6163116" cy="4898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8858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6-9</a:t>
            </a:r>
            <a:r>
              <a:rPr lang="en-US" altLang="zh-CN" sz="2400" b="1">
                <a:latin typeface="Times New Roman" panose="02020603050405020304" pitchFamily="18" charset="0"/>
              </a:rPr>
              <a:t>  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已知直齿圆柱齿轮模数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m=3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，小齿数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Z1=14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，中心距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a=60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，求两个齿轮的分度圆、齿顶圆和齿根圆直径，完成齿轮啮合的两视图。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57BAAC8-AE14-A92E-3D55-B600EB05EE67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5605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04"/>
          <a:stretch/>
        </p:blipFill>
        <p:spPr>
          <a:xfrm>
            <a:off x="86740" y="2350797"/>
            <a:ext cx="4373145" cy="390395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5"/>
          <a:stretch/>
        </p:blipFill>
        <p:spPr>
          <a:xfrm>
            <a:off x="68740" y="2325076"/>
            <a:ext cx="4786912" cy="3905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6-10</a:t>
            </a:r>
            <a:r>
              <a:rPr lang="en-US" altLang="zh-CN" sz="1800" b="1">
                <a:latin typeface="Times New Roman" panose="02020603050405020304" pitchFamily="18" charset="0"/>
              </a:rPr>
              <a:t>  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已知齿轮和轴用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型普通平键联结，轴孔直径为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20mm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，键宽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b=6mm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，键长</a:t>
            </a:r>
            <a:r>
              <a:rPr lang="en-US" altLang="zh-CN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20mm</a:t>
            </a:r>
            <a:r>
              <a:rPr lang="zh-CN" altLang="en-US" sz="20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。要求写出键的规定标记，查表确定键槽的尺寸，画全下列各视图和断面图中所缺漏的图线，并在轴的断面图和齿轮的局部视图中标注轴孔直径和键槽的尺寸。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86AF32-B70A-4DC8-A6DF-F88C612CF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914" y="3069954"/>
            <a:ext cx="4786912" cy="28425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B98E2F-2444-4BE4-9457-D484DD206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913" y="3095967"/>
            <a:ext cx="4573834" cy="2795917"/>
          </a:xfrm>
          <a:prstGeom prst="rect">
            <a:avLst/>
          </a:prstGeom>
        </p:spPr>
      </p:pic>
      <p:sp>
        <p:nvSpPr>
          <p:cNvPr id="2" name="动作按钮: 空白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35CBD68-E837-2CAD-1C3A-F47B3D61DF9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162" y="1833955"/>
            <a:ext cx="8718352" cy="40813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873" y="1803115"/>
            <a:ext cx="8730025" cy="4880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7571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6-11  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已知轴用滚动轴承支撑，两支撑段处的直径分别为 </a:t>
            </a:r>
            <a:r>
              <a:rPr lang="en-US" altLang="zh-CN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25mm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15mm</a:t>
            </a:r>
            <a:r>
              <a:rPr lang="zh-CN" altLang="en-US" sz="2400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，用规定画法画出滚动轴承的另一侧。</a:t>
            </a:r>
            <a:endParaRPr lang="zh-CN" altLang="en-US" sz="24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613AFBC-69CB-2E2A-4B9A-2F92602F024E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文本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781425" y="3140075"/>
            <a:ext cx="4918075" cy="1295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文本框 1"/>
          <p:cNvSpPr txBox="1"/>
          <p:nvPr/>
        </p:nvSpPr>
        <p:spPr>
          <a:xfrm>
            <a:off x="469900" y="3070225"/>
            <a:ext cx="11303000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/>
              <a:t>第</a:t>
            </a:r>
            <a:r>
              <a:rPr lang="en-US" altLang="zh-CN" sz="6000" b="1" dirty="0"/>
              <a:t>6</a:t>
            </a:r>
            <a:r>
              <a:rPr lang="zh-CN" altLang="en-US" sz="6000" b="1"/>
              <a:t>章 标准件和常用件</a:t>
            </a:r>
            <a:r>
              <a:rPr lang="zh-CN" altLang="en-US" sz="6000" b="1">
                <a:solidFill>
                  <a:srgbClr val="C00000"/>
                </a:solidFill>
              </a:rPr>
              <a:t>习题</a:t>
            </a:r>
            <a:r>
              <a:rPr lang="zh-CN" altLang="en-US" sz="6000" b="1" dirty="0">
                <a:solidFill>
                  <a:srgbClr val="C00000"/>
                </a:solidFill>
              </a:rPr>
              <a:t>解答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/>
              <a:t>第</a:t>
            </a:r>
            <a:r>
              <a:rPr lang="en-US" altLang="zh-CN" sz="2000" b="1" dirty="0"/>
              <a:t>6</a:t>
            </a:r>
            <a:r>
              <a:rPr lang="zh-CN" altLang="en-US" sz="2000" b="1"/>
              <a:t>章 标准件与常用件</a:t>
            </a:r>
            <a:r>
              <a:rPr lang="zh-CN" altLang="en-US" sz="2000" b="1">
                <a:solidFill>
                  <a:srgbClr val="FF0000"/>
                </a:solidFill>
              </a:rPr>
              <a:t>习题</a:t>
            </a:r>
            <a:r>
              <a:rPr lang="zh-CN" altLang="en-US" sz="2000" b="1" dirty="0">
                <a:solidFill>
                  <a:srgbClr val="FF0000"/>
                </a:solidFill>
              </a:rPr>
              <a:t>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3078" name="组合 5"/>
          <p:cNvGrpSpPr/>
          <p:nvPr/>
        </p:nvGrpSpPr>
        <p:grpSpPr>
          <a:xfrm>
            <a:off x="617934" y="1603375"/>
            <a:ext cx="2171304" cy="1450794"/>
            <a:chOff x="351894" y="1779573"/>
            <a:chExt cx="2787288" cy="1758052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1894" y="1779573"/>
              <a:ext cx="2772512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5"/>
              <a:ext cx="915229" cy="372960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6</a:t>
              </a: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-1</a:t>
              </a:r>
              <a:r>
                <a:rPr lang="en-US" altLang="zh-CN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(1)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935" y="3387725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4563" y="3387990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6010" y="3371850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3082" name="组合 5"/>
          <p:cNvGrpSpPr/>
          <p:nvPr/>
        </p:nvGrpSpPr>
        <p:grpSpPr>
          <a:xfrm>
            <a:off x="3475038" y="1600465"/>
            <a:ext cx="2159000" cy="1499239"/>
            <a:chOff x="116645" y="1726765"/>
            <a:chExt cx="2946405" cy="2015075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645" y="1726765"/>
              <a:ext cx="2946405" cy="193455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19" y="3328168"/>
              <a:ext cx="915231" cy="413672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6</a:t>
              </a: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-1(2)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9213" y="1609990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6010" y="1600200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935" y="5113338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2975" y="5110692"/>
            <a:ext cx="2160588" cy="1440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5613" y="5110692"/>
            <a:ext cx="2160588" cy="1440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9213" y="5117571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1913" y="3381640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-3(2)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-6(1)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-3(3)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-6(2)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-3(4)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6-7(1)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-3(1)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/>
              <a:t>第</a:t>
            </a:r>
            <a:r>
              <a:rPr lang="en-US" altLang="zh-CN" sz="2000" b="1"/>
              <a:t>6</a:t>
            </a:r>
            <a:r>
              <a:rPr lang="zh-CN" altLang="en-US" sz="2000" b="1"/>
              <a:t>章 标准件与常用件</a:t>
            </a:r>
            <a:r>
              <a:rPr lang="zh-CN" altLang="en-US" sz="2000" b="1">
                <a:solidFill>
                  <a:srgbClr val="FF0000"/>
                </a:solidFill>
              </a:rPr>
              <a:t>习题</a:t>
            </a:r>
            <a:r>
              <a:rPr lang="zh-CN" altLang="en-US" sz="2000" b="1" dirty="0">
                <a:solidFill>
                  <a:srgbClr val="FF0000"/>
                </a:solidFill>
              </a:rPr>
              <a:t>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4102" name="组合 5"/>
          <p:cNvGrpSpPr/>
          <p:nvPr/>
        </p:nvGrpSpPr>
        <p:grpSpPr>
          <a:xfrm>
            <a:off x="617934" y="1603375"/>
            <a:ext cx="2171304" cy="1460500"/>
            <a:chOff x="351895" y="1779573"/>
            <a:chExt cx="2787287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1895" y="1779573"/>
              <a:ext cx="2772511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6-7(2)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935" y="3387725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4563" y="3387990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4106" name="组合 5"/>
          <p:cNvGrpSpPr/>
          <p:nvPr/>
        </p:nvGrpSpPr>
        <p:grpSpPr>
          <a:xfrm>
            <a:off x="3475038" y="1600465"/>
            <a:ext cx="2159000" cy="1499923"/>
            <a:chOff x="116645" y="1726765"/>
            <a:chExt cx="2946405" cy="2015027"/>
          </a:xfrm>
        </p:grpSpPr>
        <p:pic>
          <p:nvPicPr>
            <p:cNvPr id="22" name="图片 21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645" y="1726765"/>
              <a:ext cx="2946405" cy="193362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9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6-7(3)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1" action="ppaction://hlinksldjump"/>
          </p:cNvPr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9213" y="1609990"/>
            <a:ext cx="2159000" cy="1439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6010" y="1600200"/>
            <a:ext cx="2159794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-10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-11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1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3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8858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6-1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按规定画法绘制螺纹的主、左视图。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大径为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M20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的外螺纹，杆长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，螺纹长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，倒角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9221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26" y="2525419"/>
            <a:ext cx="9290693" cy="309115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706" y="2587350"/>
            <a:ext cx="9408141" cy="29126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图片包含 工程绘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8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0246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r="1326"/>
          <a:stretch/>
        </p:blipFill>
        <p:spPr>
          <a:xfrm>
            <a:off x="744172" y="2119429"/>
            <a:ext cx="9187228" cy="4085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855"/>
          <a:stretch/>
        </p:blipFill>
        <p:spPr>
          <a:xfrm>
            <a:off x="728661" y="2191771"/>
            <a:ext cx="9223821" cy="4085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71563"/>
            <a:ext cx="11855450" cy="8858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6-1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按规定画法绘制螺纹的主、左视图。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大径为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M20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的内螺纹，钻孔深度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，螺纹深度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，倒角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C2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6-2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找出下列螺纹及螺纹连接画法上的错误，并在下方指定位置画出正确的图。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69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1270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800"/>
          <a:stretch/>
        </p:blipFill>
        <p:spPr>
          <a:xfrm>
            <a:off x="216000" y="2531533"/>
            <a:ext cx="9855984" cy="313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50187" r="528"/>
          <a:stretch/>
        </p:blipFill>
        <p:spPr bwMode="auto">
          <a:xfrm>
            <a:off x="216000" y="4110754"/>
            <a:ext cx="9888967" cy="1570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6</a:t>
            </a:r>
            <a:r>
              <a:rPr lang="zh-CN" altLang="en-US" sz="1800" b="1"/>
              <a:t>章 标准件与常用件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2294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6"/>
          <a:stretch/>
        </p:blipFill>
        <p:spPr>
          <a:xfrm>
            <a:off x="431800" y="1837266"/>
            <a:ext cx="10227733" cy="467360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" y="1944000"/>
            <a:ext cx="9967489" cy="41208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06475"/>
            <a:ext cx="11607800" cy="959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6-3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在各图中按给定的螺纹要素，标注螺纹的规定标记。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粗牙普通螺纹，公称直径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20,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螺距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2.5,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右旋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中径公差带代号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5g,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顶径公差带代号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6g,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中等旋合长度。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811</Words>
  <Application>Microsoft Office PowerPoint</Application>
  <PresentationFormat>宽屏</PresentationFormat>
  <Paragraphs>122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61818</dc:creator>
  <cp:lastModifiedBy>于 跃</cp:lastModifiedBy>
  <cp:revision>190</cp:revision>
  <dcterms:created xsi:type="dcterms:W3CDTF">2021-02-24T01:22:37Z</dcterms:created>
  <dcterms:modified xsi:type="dcterms:W3CDTF">2022-08-13T09:09:27Z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6AEDFB8F9A6E4FF5BF9EF7E5019C047D</vt:lpwstr>
  </property>
  <property fmtid="{D5CDD505-2E9C-101B-9397-08002B2CF9AE}" pid="3" name="KSOProductBuildVer">
    <vt:lpwstr>2052-11.1.0.11365</vt:lpwstr>
  </property>
</Properties>
</file>